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70" r:id="rId4"/>
    <p:sldId id="265" r:id="rId5"/>
    <p:sldId id="266" r:id="rId6"/>
    <p:sldId id="272" r:id="rId7"/>
    <p:sldId id="261" r:id="rId8"/>
    <p:sldId id="263" r:id="rId9"/>
    <p:sldId id="264" r:id="rId10"/>
    <p:sldId id="262" r:id="rId11"/>
    <p:sldId id="269" r:id="rId12"/>
    <p:sldId id="271" r:id="rId13"/>
    <p:sldId id="273" r:id="rId14"/>
    <p:sldId id="276" r:id="rId15"/>
    <p:sldId id="277" r:id="rId16"/>
    <p:sldId id="275" r:id="rId17"/>
    <p:sldId id="274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00" autoAdjust="0"/>
  </p:normalViewPr>
  <p:slideViewPr>
    <p:cSldViewPr>
      <p:cViewPr>
        <p:scale>
          <a:sx n="106" d="100"/>
          <a:sy n="106" d="100"/>
        </p:scale>
        <p:origin x="-176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976E8-1224-40B2-B1BA-0883E63DFAA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5843-725A-4B40-B07B-EA159BCDF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0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5843-725A-4B40-B07B-EA159BCDF0E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A7273E-55B9-4F29-A4A8-72DC3F3BE047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DD1AE8-E0A2-4AC4-B68C-6E67416233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Е.png"/>
          <p:cNvPicPr>
            <a:picLocks noGrp="1" noChangeAspect="1"/>
          </p:cNvPicPr>
          <p:nvPr isPhoto="1"/>
        </p:nvPicPr>
        <p:blipFill>
          <a:blip r:embed="rId2" cstate="print">
            <a:lum bright="9000" contrast="5000"/>
          </a:blip>
          <a:stretch>
            <a:fillRect/>
          </a:stretch>
        </p:blipFill>
        <p:spPr>
          <a:xfrm>
            <a:off x="3491880" y="188640"/>
            <a:ext cx="2016224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2"/>
          <p:cNvSpPr>
            <a:spLocks noGrp="1"/>
          </p:cNvSpPr>
          <p:nvPr>
            <p:ph type="subTitle" idx="1"/>
          </p:nvPr>
        </p:nvSpPr>
        <p:spPr>
          <a:xfrm>
            <a:off x="1443608" y="2276872"/>
            <a:ext cx="6080720" cy="720080"/>
          </a:xfrm>
        </p:spPr>
        <p:txBody>
          <a:bodyPr>
            <a:normAutofit fontScale="55000" lnSpcReduction="20000"/>
          </a:bodyPr>
          <a:lstStyle/>
          <a:p>
            <a:r>
              <a:rPr lang="ru-RU" sz="8600" dirty="0" smtClean="0">
                <a:solidFill>
                  <a:schemeClr val="tx1"/>
                </a:solidFill>
              </a:rPr>
              <a:t>презентация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827584" y="2996952"/>
            <a:ext cx="7776864" cy="2794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4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Система учета  уровня  нефтепродуктов  в резервуарах</a:t>
            </a:r>
            <a:r>
              <a:rPr lang="uk-UA" sz="1600" b="1" dirty="0"/>
              <a:t>,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 ТМ «ALISONIC»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Контроль  отгрузки  нефтепродуктов, ТМ «EMERSON»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 smtClean="0"/>
              <a:t>Постановление  </a:t>
            </a:r>
            <a:r>
              <a:rPr lang="ru-RU" sz="1400" dirty="0"/>
              <a:t>КМУ </a:t>
            </a:r>
            <a:r>
              <a:rPr lang="ru-RU" sz="1400" dirty="0" smtClean="0"/>
              <a:t>от </a:t>
            </a:r>
            <a:r>
              <a:rPr lang="ru-RU" sz="1400" dirty="0"/>
              <a:t>22 ноября 2017 года № 891 </a:t>
            </a:r>
            <a:r>
              <a:rPr lang="ru-RU" sz="1400" dirty="0" smtClean="0"/>
              <a:t>об  утверждении </a:t>
            </a:r>
            <a:r>
              <a:rPr lang="ru-RU" sz="1400" dirty="0"/>
              <a:t>порядка  ведения государственного реестра (средств измерительной техники) </a:t>
            </a:r>
            <a:r>
              <a:rPr lang="ru-RU" sz="1400" dirty="0" smtClean="0"/>
              <a:t>расходомеров - </a:t>
            </a:r>
            <a:r>
              <a:rPr lang="ru-RU" sz="1400" dirty="0"/>
              <a:t>счетчиков и уровнемеров </a:t>
            </a:r>
            <a:r>
              <a:rPr lang="ru-RU" sz="1400" dirty="0" smtClean="0"/>
              <a:t>- счетчиков  уровня нефтепродуктов  в </a:t>
            </a:r>
            <a:r>
              <a:rPr lang="ru-RU" sz="1400" dirty="0"/>
              <a:t>резервуарах, </a:t>
            </a:r>
            <a:r>
              <a:rPr lang="ru-RU" sz="1400" dirty="0" smtClean="0"/>
              <a:t> передачи </a:t>
            </a:r>
            <a:r>
              <a:rPr lang="ru-RU" sz="1400" dirty="0"/>
              <a:t>данных с них электронными средствами связи.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97152"/>
            <a:ext cx="8205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2008"/>
            <a:ext cx="7272808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libri" pitchFamily="34" charset="0"/>
              </a:rPr>
              <a:t>ЗОНД - </a:t>
            </a:r>
            <a:r>
              <a:rPr lang="en-US" b="1" dirty="0" smtClean="0">
                <a:latin typeface="Calibri" pitchFamily="34" charset="0"/>
              </a:rPr>
              <a:t>DELPHI </a:t>
            </a:r>
            <a:r>
              <a:rPr lang="ru-RU" b="1" dirty="0" smtClean="0">
                <a:latin typeface="Calibri" pitchFamily="34" charset="0"/>
              </a:rPr>
              <a:t>485 </a:t>
            </a:r>
            <a:r>
              <a:rPr lang="en-US" b="1" dirty="0" smtClean="0">
                <a:latin typeface="Calibri" pitchFamily="34" charset="0"/>
              </a:rPr>
              <a:t>FX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55973"/>
            <a:ext cx="7499176" cy="44973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Точность измерения уровня: ± 0,5 мм  (опция ± 0,25 мм)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Точность измерения температуры продукта в диапазоне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- 40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+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80°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 ± 0,2 °C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Контроль  температуры  продукта в резервуаре  на 5 уровнях   (5 датчиков)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Контроль обнаружения утечек продукта (несанкционированный отбор)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Материал  прибора - полностью из  нержавеющей стали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AISI 304 –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Ø42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/35 мм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Исполнение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IP 68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Длинна зонда от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-5,5 м… 15м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Присоединение с резервуаром, резьбовое 3/4" или фланцевое соединение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Диаметр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поплавка продукта  50 мм, подтоварной воды 50 мм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Уровень продукта / мм / литры (при наличии градуировочных таблиц резервуара)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Обнаружение наличия воды 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Возможность подключения к системе раннего оповещения об аварийных ситуациях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Возможность комплектации с датчиком плотности продукта 0,400 … 0,999 т/м³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Питание 12-24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</a:t>
            </a:r>
          </a:p>
          <a:p>
            <a:pPr algn="just">
              <a:spcBef>
                <a:spcPts val="0"/>
              </a:spcBef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Частота передачи  данных - 169 МГц  до 3 км по воздуху 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Время работы аккумулятора  зонда до 7 лет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отсутствие строительных затрат и затрат по проводке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кабеля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6466110"/>
            <a:ext cx="6857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Calibri" panose="020F0502020204030204" pitchFamily="34" charset="0"/>
              </a:rPr>
              <a:t>Устройство, применяемое в </a:t>
            </a:r>
            <a:r>
              <a:rPr lang="ru-RU" i="1" dirty="0" err="1" smtClean="0">
                <a:latin typeface="Calibri" panose="020F0502020204030204" pitchFamily="34" charset="0"/>
              </a:rPr>
              <a:t>налогообложении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ии</a:t>
            </a: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2281"/>
            <a:ext cx="692698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836712"/>
            <a:ext cx="76328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ГИБКИЙ ПРОВОДНОЙ и БЕСПРОВОДНОЙ ЗОНД МАГНИТОСТРИКЦИОННЫЙ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IP 68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ru-RU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 descr="Alisonic_mai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6104" cy="936104"/>
          </a:xfrm>
          <a:prstGeom prst="rect">
            <a:avLst/>
          </a:prstGeom>
        </p:spPr>
      </p:pic>
      <p:pic>
        <p:nvPicPr>
          <p:cNvPr id="14" name="Immagin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8205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085184"/>
            <a:ext cx="1224136" cy="167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2016224" cy="23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Alisonic_mai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6104" cy="936104"/>
          </a:xfrm>
          <a:prstGeom prst="rect">
            <a:avLst/>
          </a:prstGeom>
        </p:spPr>
      </p:pic>
      <p:pic>
        <p:nvPicPr>
          <p:cNvPr id="3075" name="Picture 3" descr="C:\Users\admin\Documents\ViberDownloads\0-02-04-a24ec316e6f8d1009ddc711415ea3898150ef39685b6cf0d1c6d4d14853beff8_2cf80d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492896"/>
            <a:ext cx="885698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5253336" y="2967337"/>
            <a:ext cx="6857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Calibri" panose="020F0502020204030204" pitchFamily="34" charset="0"/>
              </a:rPr>
              <a:t>Устройство, применяемое в </a:t>
            </a:r>
            <a:r>
              <a:rPr lang="ru-RU" i="1" dirty="0" err="1" smtClean="0">
                <a:latin typeface="Calibri" panose="020F0502020204030204" pitchFamily="34" charset="0"/>
              </a:rPr>
              <a:t>налогообложении</a:t>
            </a:r>
            <a:r>
              <a:rPr lang="ru-RU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ии</a:t>
            </a:r>
            <a:endParaRPr lang="ru-RU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64792" y="113489"/>
            <a:ext cx="692698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lisonic_mai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6104" cy="936104"/>
          </a:xfrm>
          <a:prstGeom prst="rect">
            <a:avLst/>
          </a:prstGeom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0" y="908720"/>
            <a:ext cx="7704856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051029" y="541259"/>
            <a:ext cx="3240360" cy="455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864096" cy="2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196752"/>
            <a:ext cx="3605441" cy="509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lisonic_mai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12776"/>
            <a:ext cx="936104" cy="936104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581128"/>
            <a:ext cx="97989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admin\Documents\ViberDownloads\0-02-04-a24ec316e6f8d1009ddc711415ea3898150ef39685b6cf0d1c6d4d14853beff8_2cf80de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581128"/>
            <a:ext cx="342044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496944" cy="936104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/>
              <a:t> Система учета</a:t>
            </a:r>
            <a:r>
              <a:rPr lang="ru-RU" sz="2400" b="1" dirty="0"/>
              <a:t> нефтепродуктов, ТМ «EMERSON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0" y="908720"/>
            <a:ext cx="7704856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146" name="Picture 2" descr="C:\Users\admin\Desktop\ПРЕЗЕНТАЦИЯ 19\emerson_electri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-531440"/>
            <a:ext cx="2448272" cy="2448272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6782" cy="92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0"/>
            <a:ext cx="1072332" cy="13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060848"/>
            <a:ext cx="7344816" cy="466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72808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/>
            </a:r>
            <a:br>
              <a:rPr lang="ru-RU" sz="2000" b="1" dirty="0" smtClean="0">
                <a:latin typeface="Calibri" pitchFamily="34" charset="0"/>
              </a:rPr>
            </a:br>
            <a:r>
              <a:rPr lang="uk-UA" sz="2000" b="1" dirty="0" smtClean="0">
                <a:latin typeface="Calibri" pitchFamily="34" charset="0"/>
              </a:rPr>
              <a:t>ОБВЯЗКА СЧЕТЧИКА-РАСХОДОМЕРА НА ПАРОВОЙ ФАЗЕ СУГ</a:t>
            </a:r>
            <a:br>
              <a:rPr lang="uk-UA" sz="2000" b="1" dirty="0" smtClean="0">
                <a:latin typeface="Calibri" pitchFamily="34" charset="0"/>
              </a:rPr>
            </a:br>
            <a:r>
              <a:rPr lang="uk-UA" sz="2000" b="1" dirty="0" smtClean="0">
                <a:latin typeface="Calibri" pitchFamily="34" charset="0"/>
              </a:rPr>
              <a:t>ИЛИ СВЕТЛ</a:t>
            </a:r>
            <a:r>
              <a:rPr lang="ru-RU" sz="2000" b="1" dirty="0" smtClean="0">
                <a:latin typeface="Calibri" pitchFamily="34" charset="0"/>
              </a:rPr>
              <a:t>ЫХ НЕФТЕПРОДУКТОВ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uk-UA" sz="2000" b="1" i="1" dirty="0" smtClean="0">
                <a:latin typeface="Calibri" pitchFamily="34" charset="0"/>
              </a:rPr>
              <a:t>ТЕХНОЛОГИЧЕСКАЯ СХЕМА</a:t>
            </a:r>
            <a:endParaRPr lang="en-US" sz="2400" b="1" i="1" dirty="0">
              <a:latin typeface="Calibri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82" y="2348880"/>
            <a:ext cx="8845014" cy="290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42888" y="1268760"/>
            <a:ext cx="8496944" cy="648072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/>
              <a:t>Комплектация узла АВТОНАЛИВ</a:t>
            </a:r>
            <a:endParaRPr lang="ru-RU" sz="2400" b="1" dirty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0" y="908720"/>
            <a:ext cx="7704856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146" name="Picture 2" descr="C:\Users\admin\Desktop\ПРЕЗЕНТАЦИЯ 19\emerson_electri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-531440"/>
            <a:ext cx="2448272" cy="2448272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16782" cy="92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0"/>
            <a:ext cx="1072332" cy="13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8" y="1844824"/>
            <a:ext cx="83451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81369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41182" y="3753036"/>
            <a:ext cx="8496944" cy="64807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defRPr/>
            </a:pPr>
            <a:r>
              <a:rPr lang="ru-RU" sz="2400" b="1" dirty="0" smtClean="0"/>
              <a:t>Насосная схема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9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488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72808" cy="108012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latin typeface="Calibri" pitchFamily="34" charset="0"/>
              </a:rPr>
              <a:t>ОБВЯЗКА СЧЕТЧИКА-РАСХОДОМЕРА НА </a:t>
            </a:r>
            <a:r>
              <a:rPr lang="uk-UA" sz="2000" b="1" dirty="0" err="1" smtClean="0">
                <a:latin typeface="Calibri" pitchFamily="34" charset="0"/>
              </a:rPr>
              <a:t>ЖИДКОЙ</a:t>
            </a:r>
            <a:r>
              <a:rPr lang="uk-UA" sz="2000" b="1" dirty="0" smtClean="0">
                <a:latin typeface="Calibri" pitchFamily="34" charset="0"/>
              </a:rPr>
              <a:t> ФАЗЕ СУГ </a:t>
            </a:r>
            <a:r>
              <a:rPr lang="uk-UA" sz="2000" b="1" i="1" dirty="0" smtClean="0">
                <a:latin typeface="Calibri" pitchFamily="34" charset="0"/>
              </a:rPr>
              <a:t>ТЕХНОЛОГИЧЕСКАЯ СХЕМА</a:t>
            </a:r>
            <a:endParaRPr lang="en-US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одержимое 2"/>
          <p:cNvSpPr txBox="1">
            <a:spLocks/>
          </p:cNvSpPr>
          <p:nvPr/>
        </p:nvSpPr>
        <p:spPr>
          <a:xfrm>
            <a:off x="0" y="908720"/>
            <a:ext cx="7704856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3" name="Рисунок 12" descr="mcecli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t-IT" i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700808"/>
            <a:ext cx="808126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04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+mj-lt"/>
                <a:cs typeface="Arial" pitchFamily="34" charset="0"/>
              </a:rPr>
              <a:t>Искусство магнитострикционных технологий </a:t>
            </a:r>
            <a:endParaRPr lang="ru-RU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 noChangeArrowheads="1"/>
          </p:cNvPicPr>
          <p:nvPr/>
        </p:nvPicPr>
        <p:blipFill>
          <a:blip r:embed="rId3" cstate="print"/>
          <a:srcRect l="30038" t="11356" r="38680" b="4903"/>
          <a:stretch>
            <a:fillRect/>
          </a:stretch>
        </p:blipFill>
        <p:spPr bwMode="auto">
          <a:xfrm>
            <a:off x="107504" y="980728"/>
            <a:ext cx="4680520" cy="560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18669" y="185727"/>
            <a:ext cx="44178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ru-RU" sz="1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</a:t>
            </a:r>
            <a:r>
              <a:rPr lang="it-IT" sz="1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ехнические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характеристики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РАЗМЕРЫ: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высота 130 мм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диаметр  50 мм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внутреннее отверстие прохода стержня : 14,8мм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крепление  через три винта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M5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металлические компоненты :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AISI 316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материал поплавка : расширенный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BUNA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поплавок плотности для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дизельного топлива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(синий корпус):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минимальная плотность  790 кг/</a:t>
            </a:r>
            <a:r>
              <a:rPr lang="it-IT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максимальная плотность  900 кг/</a:t>
            </a:r>
            <a:r>
              <a:rPr lang="it-IT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плавучесть : 30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точность измерения : допустимая погрешность &lt;3 Кг/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m3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поплавок плотности для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бензин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   (красный  корпус):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минимальная плотность  690 кг/</a:t>
            </a:r>
            <a:r>
              <a:rPr lang="it-IT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максимальная плотность 800 кг/м3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плавучесть : 30 мм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точность измерения : допустимая ошибка &lt;3 Кг /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m3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uFill>
                  <a:solidFill>
                    <a:schemeClr val="tx1"/>
                  </a:solidFill>
                </a:uFill>
                <a:latin typeface="Arial" pitchFamily="34" charset="0"/>
                <a:cs typeface="Arial" pitchFamily="34" charset="0"/>
              </a:rPr>
              <a:t>поплавок плотности для </a:t>
            </a:r>
            <a:r>
              <a:rPr lang="ru-RU" sz="1400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Arial" pitchFamily="34" charset="0"/>
                <a:cs typeface="Arial" pitchFamily="34" charset="0"/>
              </a:rPr>
              <a:t>СУГ</a:t>
            </a:r>
            <a:r>
              <a:rPr lang="ru-RU" sz="1400" dirty="0">
                <a:uFill>
                  <a:solidFill>
                    <a:schemeClr val="tx1"/>
                  </a:solidFill>
                </a:uFill>
                <a:latin typeface="Arial" pitchFamily="34" charset="0"/>
                <a:cs typeface="Arial" pitchFamily="34" charset="0"/>
              </a:rPr>
              <a:t> (желтый корпус):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минимальная плотность  400 кг/</a:t>
            </a:r>
            <a:r>
              <a:rPr lang="it-IT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максимальная плотность  600 кг/</a:t>
            </a:r>
            <a:r>
              <a:rPr lang="it-IT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плавучесть : 30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точность измерения : допустимая погрешность &lt;0,05 Кг/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m3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88640"/>
            <a:ext cx="270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ДАТЧИК ПЛОТНОСТИ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Alisonic_mai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5253336" y="2967337"/>
            <a:ext cx="6857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Calibri" panose="020F0502020204030204" pitchFamily="34" charset="0"/>
              </a:rPr>
              <a:t>Устройство, применяемое в </a:t>
            </a:r>
            <a:r>
              <a:rPr lang="ru-RU" i="1" dirty="0" err="1" smtClean="0">
                <a:latin typeface="Calibri" panose="020F0502020204030204" pitchFamily="34" charset="0"/>
              </a:rPr>
              <a:t>налогообложении</a:t>
            </a:r>
            <a:r>
              <a:rPr lang="ru-RU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ии</a:t>
            </a:r>
            <a:endParaRPr lang="ru-RU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64792" y="113489"/>
            <a:ext cx="692698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lisonic_mai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6104" cy="93610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72808" cy="100811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Calibri" pitchFamily="34" charset="0"/>
              </a:rPr>
              <a:t>КОНСОЛЬ УПРАВЛЕНИЯ ЗОНДАМИ </a:t>
            </a:r>
            <a:r>
              <a:rPr lang="uk-UA" sz="2400" b="1" dirty="0" smtClean="0">
                <a:latin typeface="Calibri" pitchFamily="34" charset="0"/>
              </a:rPr>
              <a:t>на 36 </a:t>
            </a:r>
            <a:r>
              <a:rPr lang="uk-UA" sz="2400" b="1" dirty="0" err="1" smtClean="0">
                <a:latin typeface="Calibri" pitchFamily="34" charset="0"/>
              </a:rPr>
              <a:t>резервуаров</a:t>
            </a:r>
            <a:r>
              <a:rPr lang="en-US" sz="2400" b="1" dirty="0" smtClean="0">
                <a:latin typeface="Calibri" pitchFamily="34" charset="0"/>
              </a:rPr>
              <a:t>  </a:t>
            </a:r>
            <a:r>
              <a:rPr lang="ru-RU" sz="2400" b="1" dirty="0" smtClean="0">
                <a:latin typeface="Calibri" pitchFamily="34" charset="0"/>
              </a:rPr>
              <a:t>   </a:t>
            </a:r>
            <a:r>
              <a:rPr lang="ru-RU" sz="2400" dirty="0" smtClean="0">
                <a:latin typeface="Calibri" panose="020F0502020204030204" pitchFamily="34" charset="0"/>
              </a:rPr>
              <a:t>МОДЕЛЬ </a:t>
            </a:r>
            <a:r>
              <a:rPr lang="ru-RU" sz="2400" b="1" dirty="0" smtClean="0">
                <a:latin typeface="Calibri" pitchFamily="34" charset="0"/>
              </a:rPr>
              <a:t>SIBYLLA 36</a:t>
            </a:r>
            <a:br>
              <a:rPr lang="ru-RU" sz="2400" b="1" dirty="0" smtClean="0">
                <a:latin typeface="Calibri" pitchFamily="34" charset="0"/>
              </a:rPr>
            </a:br>
            <a:endParaRPr lang="en-US" sz="2400" b="1" dirty="0">
              <a:latin typeface="Calibri" pitchFamily="34" charset="0"/>
            </a:endParaRPr>
          </a:p>
        </p:txBody>
      </p:sp>
      <p:pic>
        <p:nvPicPr>
          <p:cNvPr id="13" name="Immagin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65712"/>
            <a:ext cx="54273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07504" y="980728"/>
            <a:ext cx="7704856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Т</a:t>
            </a:r>
            <a:r>
              <a:rPr lang="ru-RU" sz="1400" b="1" dirty="0" err="1" smtClean="0">
                <a:latin typeface="Arial" pitchFamily="34" charset="0"/>
              </a:rPr>
              <a:t>ехнические</a:t>
            </a:r>
            <a:r>
              <a:rPr lang="ru-RU" sz="1400" b="1" dirty="0" smtClean="0">
                <a:latin typeface="Arial" pitchFamily="34" charset="0"/>
              </a:rPr>
              <a:t> характеристики:</a:t>
            </a:r>
            <a:endParaRPr kumimoji="0" lang="ru-RU" sz="1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Управление парком хранения до   36 резервуаров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Широкий графический дисплей  7” сенсорный экран TFT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Корпус из поликарбоната IP41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Легкая конфигурации + программирование через 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веб-интерфейс</a:t>
            </a: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Интерфейсные протоколы связи: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Gilbarco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Doms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Dresser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Wayne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Tokheim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Автоматическая передача данных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Забор и хранение данных: поставки,  отгрузки, тенденции, события, запись аварийных ситуаций 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Контроль критических и до критических уровней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Формирует отчет закрытия периода (смены) + синхронизация баз данных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ДАННЫЕ ДИСПЛЕЯ: уровень продукта в мм, обнаружение наличия воды, реальный и компенсируемый  объему  при 15 °C в литра, объем незаполненной пустой части  резервуара в литрах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Внесение градуировочных таблиц резервуара (мм/л)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Запись стат. данных на внутреннюю память  консоли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Авто калибровка резервуара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Протокол TCP/IP  обмен данными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Операционная система 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Linux</a:t>
            </a: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Порт подключения  кассового  аппарата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Порт  подключения принтера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Средняя температура продукта максимум 5 датчиков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5253336" y="2967337"/>
            <a:ext cx="6857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Calibri" panose="020F0502020204030204" pitchFamily="34" charset="0"/>
              </a:rPr>
              <a:t>Устройство, применяемое в </a:t>
            </a:r>
            <a:r>
              <a:rPr lang="ru-RU" i="1" dirty="0" err="1" smtClean="0">
                <a:latin typeface="Calibri" panose="020F0502020204030204" pitchFamily="34" charset="0"/>
              </a:rPr>
              <a:t>налогообложении</a:t>
            </a:r>
            <a:r>
              <a:rPr lang="ru-RU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ии</a:t>
            </a:r>
            <a:endParaRPr lang="ru-RU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64792" y="113489"/>
            <a:ext cx="692698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lisonic_mai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6104" cy="93610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72808" cy="86409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Calibri" pitchFamily="34" charset="0"/>
              </a:rPr>
              <a:t>КОНСОЛЬ УПРАВЛЕНИЯ ЗОНДАМИ </a:t>
            </a:r>
            <a:r>
              <a:rPr lang="uk-UA" sz="2400" b="1" dirty="0" smtClean="0">
                <a:latin typeface="Calibri" pitchFamily="34" charset="0"/>
              </a:rPr>
              <a:t>на </a:t>
            </a:r>
            <a:r>
              <a:rPr lang="en-US" sz="2400" b="1" dirty="0" smtClean="0">
                <a:latin typeface="Calibri" pitchFamily="34" charset="0"/>
              </a:rPr>
              <a:t>4</a:t>
            </a:r>
            <a:r>
              <a:rPr lang="uk-UA" sz="2400" b="1" dirty="0" smtClean="0">
                <a:latin typeface="Calibri" pitchFamily="34" charset="0"/>
              </a:rPr>
              <a:t> резервуара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5" name="Immagin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0768"/>
            <a:ext cx="32452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107504" y="1340768"/>
            <a:ext cx="72008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500" dirty="0" smtClean="0">
                <a:latin typeface="Calibri" pitchFamily="34" charset="0"/>
              </a:rPr>
              <a:t>      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</a:rPr>
              <a:t>ГЛАВНЫЕ ОСОБЕННОСТИ: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Взрывобезопасное исполнение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Управляет до 4 резервуаров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Цветной графический дисплей  3,5” </a:t>
            </a:r>
            <a:r>
              <a:rPr lang="en-US" sz="1400" dirty="0" smtClean="0">
                <a:latin typeface="Arial" pitchFamily="34" charset="0"/>
              </a:rPr>
              <a:t>TFT 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Таблица резервуара до  100 пунктов линеаризации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Дисплей показывает  уровень  продукта в мм  / % / литрах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Интерфейс уровень в мм  (обнаружение наличия воды)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Реальный и компенсированный  объем при 15 °</a:t>
            </a:r>
            <a:r>
              <a:rPr lang="en-US" sz="1400" dirty="0" smtClean="0">
                <a:latin typeface="Arial" pitchFamily="34" charset="0"/>
              </a:rPr>
              <a:t>C </a:t>
            </a:r>
            <a:r>
              <a:rPr lang="ru-RU" sz="1400" dirty="0" smtClean="0">
                <a:latin typeface="Arial" pitchFamily="34" charset="0"/>
              </a:rPr>
              <a:t>в литрах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Средняя температура продукта максимум 5 датчиков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Объем пустой части резервуара в литрах</a:t>
            </a:r>
          </a:p>
          <a:p>
            <a:pPr marL="285750" indent="-285750">
              <a:lnSpc>
                <a:spcPts val="2000"/>
              </a:lnSpc>
            </a:pPr>
            <a:r>
              <a:rPr lang="ru-RU" sz="1400" dirty="0">
                <a:latin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</a:rPr>
              <a:t>     (незаполненный объем)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Алюминиевый корпус </a:t>
            </a:r>
            <a:r>
              <a:rPr lang="en-US" sz="1400" dirty="0" smtClean="0">
                <a:latin typeface="Arial" pitchFamily="34" charset="0"/>
              </a:rPr>
              <a:t>EE</a:t>
            </a:r>
            <a:r>
              <a:rPr lang="uk-UA" sz="1400" dirty="0" smtClean="0">
                <a:latin typeface="Arial" pitchFamily="34" charset="0"/>
              </a:rPr>
              <a:t>х</a:t>
            </a:r>
            <a:r>
              <a:rPr lang="en-US" sz="1400" dirty="0" smtClean="0">
                <a:latin typeface="Arial" pitchFamily="34" charset="0"/>
              </a:rPr>
              <a:t>D </a:t>
            </a:r>
            <a:r>
              <a:rPr lang="ru-RU" sz="1400" dirty="0" smtClean="0">
                <a:latin typeface="Arial" pitchFamily="34" charset="0"/>
              </a:rPr>
              <a:t>испытанный  под давления 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Питание от   внутренней  батареи  или сети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4 программируемых  ввод/вывод канала цифровые/аналоговые 4-20 мА 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4  программируемых реле </a:t>
            </a:r>
            <a:r>
              <a:rPr lang="en-US" sz="1400" dirty="0" smtClean="0">
                <a:latin typeface="Arial" pitchFamily="34" charset="0"/>
              </a:rPr>
              <a:t>SPDT </a:t>
            </a:r>
            <a:r>
              <a:rPr lang="ru-RU" sz="1400" dirty="0" smtClean="0">
                <a:latin typeface="Arial" pitchFamily="34" charset="0"/>
              </a:rPr>
              <a:t>на 125 В переменного тока 2 А программируемые сигналы  тревоги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 2 </a:t>
            </a:r>
            <a:r>
              <a:rPr lang="en-US" sz="1400" dirty="0" smtClean="0">
                <a:latin typeface="Arial" pitchFamily="34" charset="0"/>
              </a:rPr>
              <a:t>RS 485 </a:t>
            </a:r>
            <a:r>
              <a:rPr lang="ru-RU" sz="1400" dirty="0" smtClean="0">
                <a:latin typeface="Arial" pitchFamily="34" charset="0"/>
              </a:rPr>
              <a:t>Полевая шина и проводка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</a:rPr>
              <a:t>RS 232: </a:t>
            </a:r>
            <a:r>
              <a:rPr lang="ru-RU" sz="1400" dirty="0" smtClean="0">
                <a:latin typeface="Arial" pitchFamily="34" charset="0"/>
              </a:rPr>
              <a:t>внешний последовательный принтер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</a:rPr>
              <a:t>Климатическое исполнение -20 +40°C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20072" y="908720"/>
            <a:ext cx="331236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                  </a:t>
            </a:r>
            <a:r>
              <a:rPr lang="ru-RU" sz="2000" dirty="0" smtClean="0">
                <a:latin typeface="Calibri" panose="020F0502020204030204" pitchFamily="34" charset="0"/>
              </a:rPr>
              <a:t>МОДЕЛЬ </a:t>
            </a:r>
            <a:r>
              <a:rPr lang="en-US" sz="2000" b="1" dirty="0" smtClean="0">
                <a:latin typeface="Calibri" pitchFamily="34" charset="0"/>
              </a:rPr>
              <a:t>MARS</a:t>
            </a:r>
            <a:endParaRPr lang="ru-RU" sz="2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it-IT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t-IT" i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60" y="-16136"/>
            <a:ext cx="3960440" cy="68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2008"/>
            <a:ext cx="7272808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libri" pitchFamily="34" charset="0"/>
              </a:rPr>
              <a:t>ЗОНД - </a:t>
            </a:r>
            <a:r>
              <a:rPr lang="en-US" b="1" dirty="0" smtClean="0">
                <a:latin typeface="Calibri" pitchFamily="34" charset="0"/>
              </a:rPr>
              <a:t>DELPHI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RS485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7704856" cy="384929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Точность измерения уровня: ± 0,5 мм  (опция ± 0,25 мм)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Точность измерения температуры продукта в диапазоне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- 40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+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80°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 ± 0,2 °C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Контроль  температуры  продукта в резервуаре  на 5 уровнях   (5 датчиков)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Контроль обнаружения утечек продукта (несанкционированный отбор)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Материал  прибора - полностью из  нержавеющей стали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AISI 304 –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Ø42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/35 мм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Исполнение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IP 68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Длина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зонда от 0,4  … 5,5 м 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Присоединение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 резервуару 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резьбовое 3/4" или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фланцевое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Диаметр поплавка продукта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- 50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мм, подтоварной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воды 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50 мм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Уровень продукта / мм / литры (при наличии градуировочных таблиц резервуара)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Обнаружение наличия воды 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Возможность подключения к системе раннего оповещения об аварийных ситуациях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Возможность комплектации с датчиком плотности продукта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- 0,400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… 0,999 т/м³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Питание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12-24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V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96752"/>
            <a:ext cx="612380" cy="512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5400000">
            <a:off x="5253336" y="2967337"/>
            <a:ext cx="6857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Calibri" panose="020F0502020204030204" pitchFamily="34" charset="0"/>
              </a:rPr>
              <a:t>Устройство, применяемое в  </a:t>
            </a:r>
            <a:r>
              <a:rPr lang="ru-RU" i="1" dirty="0" err="1" smtClean="0">
                <a:latin typeface="Calibri" panose="020F0502020204030204" pitchFamily="34" charset="0"/>
              </a:rPr>
              <a:t>налогообложении</a:t>
            </a:r>
            <a:r>
              <a:rPr lang="ru-RU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ии</a:t>
            </a:r>
            <a:endParaRPr lang="ru-RU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564792" y="113489"/>
            <a:ext cx="692698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836712"/>
            <a:ext cx="7632848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ПРОВОДНОЙ ЗОНД МАГНИТОСТРИКЦИОННЫЙ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IP 68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Рисунок 7" descr="Alisonic_mai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2008"/>
            <a:ext cx="7272808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libri" pitchFamily="34" charset="0"/>
              </a:rPr>
              <a:t>ЗОНД - </a:t>
            </a:r>
            <a:r>
              <a:rPr lang="en-US" b="1" dirty="0" smtClean="0">
                <a:latin typeface="Calibri" pitchFamily="34" charset="0"/>
              </a:rPr>
              <a:t>DELPHI RTD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7715200" cy="4392488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ru-RU" dirty="0"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Точность измерения уровня: ± 0,5 мм (опция ± 0,25 мм)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Точность измерения температуры продукта в диапазоне - 40 … + 80°:  ± 0,2 °C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Контроль  температуры  продукта в резервуаре  на 5 уровнях   (5 датчиков)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Контроль обнаружения утечек продукта (несанкционированный отбор)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Материал  прибора - полностью из  нержавеющей стали  AISI 304 –Ø42/35 мм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Исполнение IP 68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Длинна зонда от 0,4  … 5,5 м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Присоединение с резервуаром, резьбовое 3/4" или фланцевое соединение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Диаметр поплавка продукта  50 мм, подтоварной воды 50 мм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Уровень продукта / мм / литры (при наличии градуировочных таблиц резервуара)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Обнаружение наличия воды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Возможность подключения к системе раннего оповещения об аварийных ситуациях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Возможность комплектации с датчиком плотности продукта 0,400 … 0,999 т/м³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Частота передачи  данных - 169 МГц  до 3 км по воздуху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Время работы аккумулятора  зонда до 7 лет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отсутствие строительных затрат и затрат по проводке кабеля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Быстрая и легкая установка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4300" dirty="0">
                <a:latin typeface="Arial" pitchFamily="34" charset="0"/>
                <a:cs typeface="Arial" pitchFamily="34" charset="0"/>
              </a:rPr>
              <a:t>Питание 12-24 В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253336" y="2967337"/>
            <a:ext cx="6857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Calibri" panose="020F0502020204030204" pitchFamily="34" charset="0"/>
              </a:rPr>
              <a:t>Устройство, применяемое в </a:t>
            </a:r>
            <a:r>
              <a:rPr lang="ru-RU" i="1" dirty="0" err="1" smtClean="0">
                <a:latin typeface="Calibri" panose="020F0502020204030204" pitchFamily="34" charset="0"/>
              </a:rPr>
              <a:t>налогообложении</a:t>
            </a:r>
            <a:r>
              <a:rPr lang="ru-RU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ии</a:t>
            </a:r>
            <a:endParaRPr lang="ru-RU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64792" y="113489"/>
            <a:ext cx="692698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836712"/>
            <a:ext cx="77768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БЕ</a:t>
            </a:r>
            <a:r>
              <a:rPr lang="en-US" sz="2000" dirty="0" smtClean="0">
                <a:latin typeface="Calibri" panose="020F0502020204030204" pitchFamily="34" charset="0"/>
              </a:rPr>
              <a:t>C</a:t>
            </a:r>
            <a:r>
              <a:rPr lang="ru-RU" sz="2000" dirty="0" smtClean="0">
                <a:latin typeface="Calibri" panose="020F0502020204030204" pitchFamily="34" charset="0"/>
              </a:rPr>
              <a:t>ПРОВОДНОЙ ЗОНД МАГНИТОСТРИКЦИОННЫЙ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IP 68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r>
              <a:rPr lang="ru-RU" sz="2000" dirty="0" smtClean="0">
                <a:latin typeface="Calibri" panose="020F0502020204030204" pitchFamily="34" charset="0"/>
              </a:rPr>
              <a:t>- 169 МГц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Рисунок 7" descr="Alisonic_mai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6104" cy="936104"/>
          </a:xfrm>
          <a:prstGeom prst="rect">
            <a:avLst/>
          </a:prstGeom>
        </p:spPr>
      </p:pic>
      <p:pic>
        <p:nvPicPr>
          <p:cNvPr id="13" name="Immagin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836712"/>
            <a:ext cx="667359" cy="557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052736"/>
            <a:ext cx="1417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2008"/>
            <a:ext cx="7272808" cy="76470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Calibri" pitchFamily="34" charset="0"/>
              </a:rPr>
              <a:t>ЗОНД - </a:t>
            </a:r>
            <a:r>
              <a:rPr lang="en-US" b="1" dirty="0" smtClean="0">
                <a:latin typeface="Calibri" pitchFamily="34" charset="0"/>
              </a:rPr>
              <a:t>DELPHI </a:t>
            </a:r>
            <a:r>
              <a:rPr lang="en-US" b="1" dirty="0" err="1" smtClean="0">
                <a:latin typeface="Calibri" pitchFamily="34" charset="0"/>
              </a:rPr>
              <a:t>ExD</a:t>
            </a:r>
            <a:r>
              <a:rPr lang="en-US" b="1" dirty="0" smtClean="0">
                <a:latin typeface="Calibri" pitchFamily="34" charset="0"/>
              </a:rPr>
              <a:t> LPG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5"/>
            <a:ext cx="7056784" cy="475252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Точность измерения уровня: ± 0,5 мм  (опция ±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0,25 мм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Точность измерения температуры продукта в диапазоне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- 40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+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80°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 ± 0,2 °C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Контроль  температуры  продукта в резервуаре  на 5 уровнях   (5 датчиков)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Контроль обнаружения утечек продукта (несанкционированный отбор)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Материал  прибора - полностью из  нержавеющей стали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AISI 304 –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Ø42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/35 мм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Исполнение взрывобезопасное, защита от проникновения  воды  на 24 часа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при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погружении на 10 м.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Двойной корпус – труба в трубе! </a:t>
            </a:r>
            <a:r>
              <a:rPr lang="ru-RU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(извлечение зонда без дегазации резервуара)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Длинна зонда от 0,4  … 5,5 м 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Присоединение с резервуаром, резьбовое 3/4" или фланцевое соединение</a:t>
            </a:r>
          </a:p>
          <a:p>
            <a:pPr lvl="0"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Диаметр поплавка продукта  50 мм, подтоварной воды 50 мм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Уровень продукта / мм / литры (при наличии градуировочных таблиц резервуара)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Обнаружение наличия воды 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Возможность подключения к системе раннего оповещения об аварийных ситуациях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Возможность комплектации с датчиком плотности продукта 0,400 … 0,999 т/м³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RS485 серийный коммуникационный порт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Питание 12-24 В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253336" y="2967337"/>
            <a:ext cx="6857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Calibri" panose="020F0502020204030204" pitchFamily="34" charset="0"/>
              </a:rPr>
              <a:t>Устройство, применяемое в </a:t>
            </a:r>
            <a:r>
              <a:rPr lang="ru-RU" i="1" dirty="0" err="1" smtClean="0">
                <a:latin typeface="Calibri" panose="020F0502020204030204" pitchFamily="34" charset="0"/>
              </a:rPr>
              <a:t>налогообложении</a:t>
            </a:r>
            <a:r>
              <a:rPr lang="ru-RU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ии</a:t>
            </a:r>
            <a:endParaRPr lang="ru-RU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64792" y="113489"/>
            <a:ext cx="692698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836712"/>
            <a:ext cx="7632848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ПРОВОДНОЙ ЗОНД МАГНИТОСТРИКЦИОННЫЙ </a:t>
            </a:r>
            <a:r>
              <a:rPr lang="en-US" sz="2000" b="1" dirty="0" err="1" smtClean="0">
                <a:latin typeface="Calibri" pitchFamily="34" charset="0"/>
              </a:rPr>
              <a:t>ExD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Рисунок 7" descr="Alisonic_mai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6104" cy="936104"/>
          </a:xfrm>
          <a:prstGeom prst="rect">
            <a:avLst/>
          </a:prstGeom>
        </p:spPr>
      </p:pic>
      <p:pic>
        <p:nvPicPr>
          <p:cNvPr id="15" name="Immagin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628801"/>
            <a:ext cx="1728192" cy="40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553</TotalTime>
  <Words>1115</Words>
  <Application>Microsoft Office PowerPoint</Application>
  <PresentationFormat>Экран (4:3)</PresentationFormat>
  <Paragraphs>169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Презентация PowerPoint</vt:lpstr>
      <vt:lpstr>         </vt:lpstr>
      <vt:lpstr>Презентация PowerPoint</vt:lpstr>
      <vt:lpstr>КОНСОЛЬ УПРАВЛЕНИЯ ЗОНДАМИ на 36 резервуаров     МОДЕЛЬ SIBYLLA 36 </vt:lpstr>
      <vt:lpstr>КОНСОЛЬ УПРАВЛЕНИЯ ЗОНДАМИ на 4 резервуара</vt:lpstr>
      <vt:lpstr>  </vt:lpstr>
      <vt:lpstr>ЗОНД - DELPHI RS485</vt:lpstr>
      <vt:lpstr>ЗОНД - DELPHI RTD</vt:lpstr>
      <vt:lpstr>ЗОНД - DELPHI ExD LPG</vt:lpstr>
      <vt:lpstr>ЗОНД - DELPHI 485 FX</vt:lpstr>
      <vt:lpstr>Презентация PowerPoint</vt:lpstr>
      <vt:lpstr>Презентация PowerPoint</vt:lpstr>
      <vt:lpstr> Система учета нефтепродуктов, ТМ «EMERSON» </vt:lpstr>
      <vt:lpstr> ОБВЯЗКА СЧЕТЧИКА-РАСХОДОМЕРА НА ПАРОВОЙ ФАЗЕ СУГ ИЛИ СВЕТЛЫХ НЕФТЕПРОДУКТОВ  ТЕХНОЛОГИЧЕСКАЯ СХЕМА</vt:lpstr>
      <vt:lpstr>Комплектация узла АВТОНАЛИВ</vt:lpstr>
      <vt:lpstr>ОБВЯЗКА СЧЕТЧИКА-РАСХОДОМЕРА НА ЖИДКОЙ ФАЗЕ СУГ ТЕХНОЛОГИЧЕСКАЯ СХЕМА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53</cp:revision>
  <dcterms:created xsi:type="dcterms:W3CDTF">2019-05-15T06:47:11Z</dcterms:created>
  <dcterms:modified xsi:type="dcterms:W3CDTF">2019-05-16T05:54:49Z</dcterms:modified>
</cp:coreProperties>
</file>